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6301"/>
  </p:normalViewPr>
  <p:slideViewPr>
    <p:cSldViewPr snapToGrid="0" snapToObjects="1">
      <p:cViewPr varScale="1">
        <p:scale>
          <a:sx n="127" d="100"/>
          <a:sy n="127" d="100"/>
        </p:scale>
        <p:origin x="53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80743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51C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bgi/rmg_logo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928" y="548640"/>
            <a:ext cx="2148840" cy="11978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928" y="2084832"/>
            <a:ext cx="100584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6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Board Governance Index</a:t>
            </a:r>
            <a:endParaRPr lang="en-US" sz="4600" dirty="0"/>
          </a:p>
        </p:txBody>
      </p:sp>
      <p:sp>
        <p:nvSpPr>
          <p:cNvPr id="4" name="Text 1"/>
          <p:cNvSpPr txBox="1"/>
          <p:nvPr/>
        </p:nvSpPr>
        <p:spPr>
          <a:xfrm>
            <a:off x="566928" y="2834640"/>
            <a:ext cx="100584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600" dirty="0">
                <a:solidFill>
                  <a:srgbClr val="C6921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CEO Succession</a:t>
            </a:r>
            <a:endParaRPr lang="en-US" sz="4600" dirty="0"/>
          </a:p>
        </p:txBody>
      </p:sp>
      <p:sp>
        <p:nvSpPr>
          <p:cNvPr id="5" name="Shape 2"/>
          <p:cNvSpPr/>
          <p:nvPr/>
        </p:nvSpPr>
        <p:spPr>
          <a:xfrm>
            <a:off x="566928" y="3803904"/>
            <a:ext cx="2194560" cy="36576"/>
          </a:xfrm>
          <a:prstGeom prst="rect">
            <a:avLst/>
          </a:prstGeom>
          <a:solidFill>
            <a:srgbClr val="C69214"/>
          </a:solidFill>
          <a:ln w="12700">
            <a:solidFill>
              <a:srgbClr val="C6921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 txBox="1"/>
          <p:nvPr/>
        </p:nvSpPr>
        <p:spPr>
          <a:xfrm>
            <a:off x="566928" y="4078224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AAE6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Committee charters R. McConnell Group pulled from Russell 3000 company websites: 860 companies, 727 of them publishing both a nominating charter and a compensation charter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566928" y="4956048"/>
            <a:ext cx="2286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860</a:t>
            </a:r>
            <a:endParaRPr lang="en-US" sz="2100" dirty="0"/>
          </a:p>
        </p:txBody>
      </p:sp>
      <p:sp>
        <p:nvSpPr>
          <p:cNvPr id="8" name="Text 5"/>
          <p:cNvSpPr txBox="1"/>
          <p:nvPr/>
        </p:nvSpPr>
        <p:spPr>
          <a:xfrm>
            <a:off x="566928" y="5358384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AAE6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companies with charters on their websites</a:t>
            </a:r>
            <a:endParaRPr lang="en-US" sz="1000" dirty="0"/>
          </a:p>
        </p:txBody>
      </p:sp>
      <p:sp>
        <p:nvSpPr>
          <p:cNvPr id="9" name="Text 6"/>
          <p:cNvSpPr txBox="1"/>
          <p:nvPr/>
        </p:nvSpPr>
        <p:spPr>
          <a:xfrm>
            <a:off x="2962656" y="4956048"/>
            <a:ext cx="2286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2,954</a:t>
            </a:r>
            <a:endParaRPr lang="en-US" sz="2100" dirty="0"/>
          </a:p>
        </p:txBody>
      </p:sp>
      <p:sp>
        <p:nvSpPr>
          <p:cNvPr id="10" name="Text 7"/>
          <p:cNvSpPr txBox="1"/>
          <p:nvPr/>
        </p:nvSpPr>
        <p:spPr>
          <a:xfrm>
            <a:off x="2962656" y="5358384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AAE6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charters read</a:t>
            </a:r>
            <a:endParaRPr lang="en-US" sz="1000" dirty="0"/>
          </a:p>
        </p:txBody>
      </p:sp>
      <p:sp>
        <p:nvSpPr>
          <p:cNvPr id="11" name="Text 8"/>
          <p:cNvSpPr txBox="1"/>
          <p:nvPr/>
        </p:nvSpPr>
        <p:spPr>
          <a:xfrm>
            <a:off x="5358384" y="4956048"/>
            <a:ext cx="2286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727</a:t>
            </a:r>
            <a:endParaRPr lang="en-US" sz="2100" dirty="0"/>
          </a:p>
        </p:txBody>
      </p:sp>
      <p:sp>
        <p:nvSpPr>
          <p:cNvPr id="12" name="Text 9"/>
          <p:cNvSpPr txBox="1"/>
          <p:nvPr/>
        </p:nvSpPr>
        <p:spPr>
          <a:xfrm>
            <a:off x="5358384" y="5358384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AAE6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publish both charters</a:t>
            </a:r>
            <a:endParaRPr lang="en-US" sz="1000" dirty="0"/>
          </a:p>
        </p:txBody>
      </p:sp>
      <p:sp>
        <p:nvSpPr>
          <p:cNvPr id="13" name="Text 10"/>
          <p:cNvSpPr txBox="1"/>
          <p:nvPr/>
        </p:nvSpPr>
        <p:spPr>
          <a:xfrm>
            <a:off x="7754112" y="4956048"/>
            <a:ext cx="2286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298</a:t>
            </a:r>
            <a:endParaRPr lang="en-US" sz="2100" dirty="0"/>
          </a:p>
        </p:txBody>
      </p:sp>
      <p:sp>
        <p:nvSpPr>
          <p:cNvPr id="14" name="Text 11"/>
          <p:cNvSpPr txBox="1"/>
          <p:nvPr/>
        </p:nvSpPr>
        <p:spPr>
          <a:xfrm>
            <a:off x="7754112" y="5358384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AAE6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name a committee to own the plan</a:t>
            </a:r>
            <a:endParaRPr lang="en-US" sz="1000" dirty="0"/>
          </a:p>
        </p:txBody>
      </p:sp>
      <p:sp>
        <p:nvSpPr>
          <p:cNvPr id="15" name="Text 12"/>
          <p:cNvSpPr txBox="1"/>
          <p:nvPr/>
        </p:nvSpPr>
        <p:spPr>
          <a:xfrm>
            <a:off x="566928" y="6199632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AAE6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R. McConnell Group PLLC   |   Governance Works   |   2026 edition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bgi/rmg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5328" y="6144768"/>
            <a:ext cx="1024128" cy="57148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928" y="146304"/>
            <a:ext cx="5120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kern="0" spc="6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Board Governance Index 2026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566928" y="6336792"/>
            <a:ext cx="7955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sz="700" dirty="0"/>
          </a:p>
        </p:txBody>
      </p:sp>
      <p:sp>
        <p:nvSpPr>
          <p:cNvPr id="5" name="Text 2"/>
          <p:cNvSpPr txBox="1"/>
          <p:nvPr/>
        </p:nvSpPr>
        <p:spPr>
          <a:xfrm>
            <a:off x="9921240" y="6355080"/>
            <a:ext cx="457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566928" y="457200"/>
            <a:ext cx="110642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051C2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Nominating and governance owns CEO succession, 180 companies to 128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566928" y="1060704"/>
            <a:ext cx="11064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committee each charter puts in charge of the plan</a:t>
            </a:r>
            <a:endParaRPr lang="en-US" sz="1250" dirty="0"/>
          </a:p>
        </p:txBody>
      </p:sp>
      <p:sp>
        <p:nvSpPr>
          <p:cNvPr id="8" name="Shape 5"/>
          <p:cNvSpPr/>
          <p:nvPr/>
        </p:nvSpPr>
        <p:spPr>
          <a:xfrm>
            <a:off x="566928" y="1463040"/>
            <a:ext cx="1005840" cy="32004"/>
          </a:xfrm>
          <a:prstGeom prst="rect">
            <a:avLst/>
          </a:prstGeom>
          <a:solidFill>
            <a:srgbClr val="C69214"/>
          </a:solidFill>
          <a:ln w="12700">
            <a:solidFill>
              <a:srgbClr val="C6921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6"/>
          <p:cNvSpPr/>
          <p:nvPr/>
        </p:nvSpPr>
        <p:spPr>
          <a:xfrm>
            <a:off x="1572768" y="1474013"/>
            <a:ext cx="10058400" cy="10058"/>
          </a:xfrm>
          <a:prstGeom prst="rect">
            <a:avLst/>
          </a:prstGeom>
          <a:solidFill>
            <a:srgbClr val="D8DCE6"/>
          </a:solidFill>
          <a:ln w="12700">
            <a:solidFill>
              <a:srgbClr val="D8DC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 txBox="1"/>
          <p:nvPr/>
        </p:nvSpPr>
        <p:spPr>
          <a:xfrm>
            <a:off x="566928" y="1783080"/>
            <a:ext cx="2615184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300" dirty="0">
                <a:solidFill>
                  <a:srgbClr val="C6921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180</a:t>
            </a:r>
            <a:endParaRPr lang="en-US" sz="3300" dirty="0"/>
          </a:p>
        </p:txBody>
      </p:sp>
      <p:sp>
        <p:nvSpPr>
          <p:cNvPr id="11" name="Text 8"/>
          <p:cNvSpPr txBox="1"/>
          <p:nvPr/>
        </p:nvSpPr>
        <p:spPr>
          <a:xfrm>
            <a:off x="566928" y="2496312"/>
            <a:ext cx="261518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95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Companies give it to nominating and governance</a:t>
            </a:r>
            <a:endParaRPr lang="en-US" sz="950" dirty="0"/>
          </a:p>
        </p:txBody>
      </p:sp>
      <p:sp>
        <p:nvSpPr>
          <p:cNvPr id="12" name="Text 9"/>
          <p:cNvSpPr txBox="1"/>
          <p:nvPr/>
        </p:nvSpPr>
        <p:spPr>
          <a:xfrm>
            <a:off x="3383280" y="1783080"/>
            <a:ext cx="2615184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300" dirty="0">
                <a:solidFill>
                  <a:srgbClr val="051C2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128</a:t>
            </a:r>
            <a:endParaRPr lang="en-US" sz="3300" dirty="0"/>
          </a:p>
        </p:txBody>
      </p:sp>
      <p:sp>
        <p:nvSpPr>
          <p:cNvPr id="13" name="Text 10"/>
          <p:cNvSpPr txBox="1"/>
          <p:nvPr/>
        </p:nvSpPr>
        <p:spPr>
          <a:xfrm>
            <a:off x="3383280" y="2496312"/>
            <a:ext cx="261518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95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Companies give it to compensation</a:t>
            </a:r>
            <a:endParaRPr lang="en-US" sz="950" dirty="0"/>
          </a:p>
        </p:txBody>
      </p:sp>
      <p:sp>
        <p:nvSpPr>
          <p:cNvPr id="14" name="Text 11"/>
          <p:cNvSpPr txBox="1"/>
          <p:nvPr/>
        </p:nvSpPr>
        <p:spPr>
          <a:xfrm>
            <a:off x="6199632" y="1783080"/>
            <a:ext cx="2615184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300" dirty="0">
                <a:solidFill>
                  <a:srgbClr val="051C2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</a:t>
            </a:r>
            <a:endParaRPr lang="en-US" sz="3300" dirty="0"/>
          </a:p>
        </p:txBody>
      </p:sp>
      <p:sp>
        <p:nvSpPr>
          <p:cNvPr id="15" name="Text 12"/>
          <p:cNvSpPr txBox="1"/>
          <p:nvPr/>
        </p:nvSpPr>
        <p:spPr>
          <a:xfrm>
            <a:off x="6199632" y="2496312"/>
            <a:ext cx="261518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95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Give it to both committees</a:t>
            </a:r>
            <a:endParaRPr lang="en-US" sz="950" dirty="0"/>
          </a:p>
        </p:txBody>
      </p:sp>
      <p:sp>
        <p:nvSpPr>
          <p:cNvPr id="16" name="Text 13"/>
          <p:cNvSpPr txBox="1"/>
          <p:nvPr/>
        </p:nvSpPr>
        <p:spPr>
          <a:xfrm>
            <a:off x="9015984" y="1783080"/>
            <a:ext cx="2615184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300" dirty="0">
                <a:solidFill>
                  <a:srgbClr val="051C2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429</a:t>
            </a:r>
            <a:endParaRPr lang="en-US" sz="3300" dirty="0"/>
          </a:p>
        </p:txBody>
      </p:sp>
      <p:sp>
        <p:nvSpPr>
          <p:cNvPr id="17" name="Text 14"/>
          <p:cNvSpPr txBox="1"/>
          <p:nvPr/>
        </p:nvSpPr>
        <p:spPr>
          <a:xfrm>
            <a:off x="9015984" y="2496312"/>
            <a:ext cx="261518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95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Write no owner into either charter</a:t>
            </a:r>
            <a:endParaRPr lang="en-US" sz="950" dirty="0"/>
          </a:p>
        </p:txBody>
      </p:sp>
      <p:graphicFrame>
        <p:nvGraphicFramePr>
          <p:cNvPr id="1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66928" y="3291840"/>
          <a:ext cx="11064240" cy="1920240"/>
        </p:xfrm>
        <a:graphic>
          <a:graphicData uri="http://schemas.openxmlformats.org/drawingml/2006/table">
            <a:tbl>
              <a:tblPr/>
              <a:tblGrid>
                <a:gridCol w="6583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40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40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What the two charters say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51C2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Companies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51C2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Share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51C2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Nominating and governance, and not compensation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3D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00" b="1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170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3D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00" b="1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23%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3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Compensation, and not nominating and governance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118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Both committees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Neither committee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429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59%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bgi/rmg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5328" y="6144768"/>
            <a:ext cx="1024128" cy="57148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928" y="146304"/>
            <a:ext cx="5120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kern="0" spc="6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Board Governance Index 2026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566928" y="6336792"/>
            <a:ext cx="7955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sz="700" dirty="0"/>
          </a:p>
        </p:txBody>
      </p:sp>
      <p:sp>
        <p:nvSpPr>
          <p:cNvPr id="5" name="Text 2"/>
          <p:cNvSpPr txBox="1"/>
          <p:nvPr/>
        </p:nvSpPr>
        <p:spPr>
          <a:xfrm>
            <a:off x="9921240" y="6355080"/>
            <a:ext cx="457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566928" y="457200"/>
            <a:ext cx="110642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051C2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Owning the plan splits 180 to 128. Sitting in on it splits 115 to 113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566928" y="1060704"/>
            <a:ext cx="11064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Companies that publish both charters</a:t>
            </a:r>
            <a:endParaRPr lang="en-US" sz="1250" dirty="0"/>
          </a:p>
        </p:txBody>
      </p:sp>
      <p:sp>
        <p:nvSpPr>
          <p:cNvPr id="8" name="Shape 5"/>
          <p:cNvSpPr/>
          <p:nvPr/>
        </p:nvSpPr>
        <p:spPr>
          <a:xfrm>
            <a:off x="566928" y="1463040"/>
            <a:ext cx="1005840" cy="32004"/>
          </a:xfrm>
          <a:prstGeom prst="rect">
            <a:avLst/>
          </a:prstGeom>
          <a:solidFill>
            <a:srgbClr val="C69214"/>
          </a:solidFill>
          <a:ln w="12700">
            <a:solidFill>
              <a:srgbClr val="C6921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6"/>
          <p:cNvSpPr/>
          <p:nvPr/>
        </p:nvSpPr>
        <p:spPr>
          <a:xfrm>
            <a:off x="1572768" y="1474013"/>
            <a:ext cx="10058400" cy="10058"/>
          </a:xfrm>
          <a:prstGeom prst="rect">
            <a:avLst/>
          </a:prstGeom>
          <a:solidFill>
            <a:srgbClr val="D8DCE6"/>
          </a:solidFill>
          <a:ln w="12700">
            <a:solidFill>
              <a:srgbClr val="D8DC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66928" y="1783080"/>
          <a:ext cx="11064240" cy="1508760"/>
        </p:xfrm>
        <a:graphic>
          <a:graphicData uri="http://schemas.openxmlformats.org/drawingml/2006/table">
            <a:tbl>
              <a:tblPr/>
              <a:tblGrid>
                <a:gridCol w="4800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20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487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487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What the charter gives the committee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51C2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Nominating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51C2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Compensation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51C2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Both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51C2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Neither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51C2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b="1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Owns the plan: develop, recommend, approve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3D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b="1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170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3D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b="1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118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3D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b="1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3D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b="1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429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3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Sits in on it: consult, advise, receive a report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104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102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11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510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1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66928" y="3383280"/>
          <a:ext cx="11064240" cy="1536192"/>
        </p:xfrm>
        <a:graphic>
          <a:graphicData uri="http://schemas.openxmlformats.org/drawingml/2006/table">
            <a:tbl>
              <a:tblPr/>
              <a:tblGrid>
                <a:gridCol w="6583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40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40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Duties written into the charters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51C2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Duties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51C2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Companies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51C2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Own the plan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379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298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Sit in on it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269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217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Every succession duty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648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498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bgi/rmg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5328" y="6144768"/>
            <a:ext cx="1024128" cy="57148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928" y="146304"/>
            <a:ext cx="5120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kern="0" spc="6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Board Governance Index 2026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566928" y="6336792"/>
            <a:ext cx="7955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sz="700" dirty="0"/>
          </a:p>
        </p:txBody>
      </p:sp>
      <p:sp>
        <p:nvSpPr>
          <p:cNvPr id="5" name="Text 2"/>
          <p:cNvSpPr txBox="1"/>
          <p:nvPr/>
        </p:nvSpPr>
        <p:spPr>
          <a:xfrm>
            <a:off x="9921240" y="6355080"/>
            <a:ext cx="457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566928" y="457200"/>
            <a:ext cx="110642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dirty="0">
                <a:solidFill>
                  <a:srgbClr val="051C2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298 of 727 companies name an owner in one charter or the other</a:t>
            </a:r>
            <a:endParaRPr lang="en-US" sz="2200" dirty="0"/>
          </a:p>
        </p:txBody>
      </p:sp>
      <p:sp>
        <p:nvSpPr>
          <p:cNvPr id="7" name="Text 4"/>
          <p:cNvSpPr txBox="1"/>
          <p:nvPr/>
        </p:nvSpPr>
        <p:spPr>
          <a:xfrm>
            <a:off x="566928" y="1060704"/>
            <a:ext cx="11064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Between 38% and 46% in every revenue band, and between 37% and 45% at every board size</a:t>
            </a:r>
            <a:endParaRPr lang="en-US" sz="1250" dirty="0"/>
          </a:p>
        </p:txBody>
      </p:sp>
      <p:sp>
        <p:nvSpPr>
          <p:cNvPr id="8" name="Shape 5"/>
          <p:cNvSpPr/>
          <p:nvPr/>
        </p:nvSpPr>
        <p:spPr>
          <a:xfrm>
            <a:off x="566928" y="1463040"/>
            <a:ext cx="1005840" cy="32004"/>
          </a:xfrm>
          <a:prstGeom prst="rect">
            <a:avLst/>
          </a:prstGeom>
          <a:solidFill>
            <a:srgbClr val="C69214"/>
          </a:solidFill>
          <a:ln w="12700">
            <a:solidFill>
              <a:srgbClr val="C6921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6"/>
          <p:cNvSpPr/>
          <p:nvPr/>
        </p:nvSpPr>
        <p:spPr>
          <a:xfrm>
            <a:off x="1572768" y="1474013"/>
            <a:ext cx="10058400" cy="10058"/>
          </a:xfrm>
          <a:prstGeom prst="rect">
            <a:avLst/>
          </a:prstGeom>
          <a:solidFill>
            <a:srgbClr val="D8DCE6"/>
          </a:solidFill>
          <a:ln w="12700">
            <a:solidFill>
              <a:srgbClr val="D8DC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 txBox="1"/>
          <p:nvPr/>
        </p:nvSpPr>
        <p:spPr>
          <a:xfrm>
            <a:off x="566928" y="1719072"/>
            <a:ext cx="3657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kern="0" spc="120" dirty="0">
                <a:solidFill>
                  <a:srgbClr val="C69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By revenue</a:t>
            </a:r>
            <a:endParaRPr lang="en-US" sz="10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66928" y="1956816"/>
          <a:ext cx="11064240" cy="1892808"/>
        </p:xfrm>
        <a:graphic>
          <a:graphicData uri="http://schemas.openxmlformats.org/drawingml/2006/table">
            <a:tbl>
              <a:tblPr/>
              <a:tblGrid>
                <a:gridCol w="3017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727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007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727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007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9961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1546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Revenue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51C2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Companies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51C2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Name an owner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51C2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Nominating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51C2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Compensation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51C2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Name nobody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51C2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546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Under $500M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194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74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54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22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120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546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$500M–2B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165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63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35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102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546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$2–10B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74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42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35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546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$10–50B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145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31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31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85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546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$50B and above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39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15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24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2" name="Text 8"/>
          <p:cNvSpPr txBox="1"/>
          <p:nvPr/>
        </p:nvSpPr>
        <p:spPr>
          <a:xfrm>
            <a:off x="566928" y="3968496"/>
            <a:ext cx="3657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kern="0" spc="120" dirty="0">
                <a:solidFill>
                  <a:srgbClr val="C692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By board size</a:t>
            </a:r>
            <a:endParaRPr lang="en-US" sz="1000" dirty="0"/>
          </a:p>
        </p:txBody>
      </p:sp>
      <p:graphicFrame>
        <p:nvGraphicFramePr>
          <p:cNvPr id="1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66928" y="4206240"/>
          <a:ext cx="11064240" cy="1892808"/>
        </p:xfrm>
        <a:graphic>
          <a:graphicData uri="http://schemas.openxmlformats.org/drawingml/2006/table">
            <a:tbl>
              <a:tblPr/>
              <a:tblGrid>
                <a:gridCol w="3017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727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007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727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007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9961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1546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Directors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51C2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Companies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51C2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Name an owner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51C2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Nominating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51C2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Compensation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51C2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Name nobody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51C2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546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 or fewer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64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25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39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546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 or 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178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21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546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 or 10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212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95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49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49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117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546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11 or 12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171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63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39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546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13 or more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94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42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22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21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52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bgi/rmg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5328" y="6144768"/>
            <a:ext cx="1024128" cy="57148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928" y="146304"/>
            <a:ext cx="5120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kern="0" spc="6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Board Governance Index 2026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566928" y="6336792"/>
            <a:ext cx="7955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sz="700" dirty="0"/>
          </a:p>
        </p:txBody>
      </p:sp>
      <p:sp>
        <p:nvSpPr>
          <p:cNvPr id="5" name="Text 2"/>
          <p:cNvSpPr txBox="1"/>
          <p:nvPr/>
        </p:nvSpPr>
        <p:spPr>
          <a:xfrm>
            <a:off x="9921240" y="6355080"/>
            <a:ext cx="457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566928" y="457200"/>
            <a:ext cx="110642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051C2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Real estate gives it to nominating 16 to 4. Banks give it to compensation 16 to 13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566928" y="1060704"/>
            <a:ext cx="11064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Companies with an owner named in one charter or the other</a:t>
            </a:r>
            <a:endParaRPr lang="en-US" sz="1250" dirty="0"/>
          </a:p>
        </p:txBody>
      </p:sp>
      <p:sp>
        <p:nvSpPr>
          <p:cNvPr id="8" name="Shape 5"/>
          <p:cNvSpPr/>
          <p:nvPr/>
        </p:nvSpPr>
        <p:spPr>
          <a:xfrm>
            <a:off x="566928" y="1463040"/>
            <a:ext cx="1005840" cy="32004"/>
          </a:xfrm>
          <a:prstGeom prst="rect">
            <a:avLst/>
          </a:prstGeom>
          <a:solidFill>
            <a:srgbClr val="C69214"/>
          </a:solidFill>
          <a:ln w="12700">
            <a:solidFill>
              <a:srgbClr val="C6921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6"/>
          <p:cNvSpPr/>
          <p:nvPr/>
        </p:nvSpPr>
        <p:spPr>
          <a:xfrm>
            <a:off x="1572768" y="1474013"/>
            <a:ext cx="10058400" cy="10058"/>
          </a:xfrm>
          <a:prstGeom prst="rect">
            <a:avLst/>
          </a:prstGeom>
          <a:solidFill>
            <a:srgbClr val="D8DCE6"/>
          </a:solidFill>
          <a:ln w="12700">
            <a:solidFill>
              <a:srgbClr val="D8DC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66928" y="1783080"/>
          <a:ext cx="11064240" cy="4352544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79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179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3619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1089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Industry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51C2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Companies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51C2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Name an owner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51C2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Nominating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51C2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Compensation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51C2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Name nobody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51C2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b="1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Banks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3D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50" b="1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60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3D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50" b="1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28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3D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50" b="1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13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3D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50" b="1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3D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50" b="1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32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3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Real estate and REITs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53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33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Pharma and biotech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50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13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34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Industrials and machinery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49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21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12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28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Business and professional services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38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19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11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19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Software and IT services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36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26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Retail and consumer services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35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13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22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Oil, gas and coal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35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14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21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Semiconductors and hardware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34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12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22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Medical devices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33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14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19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b="1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Utilities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3D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50" b="1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32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3D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50" b="1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22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3D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50" b="1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13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3D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50" b="1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3D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50" b="1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3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Insurance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28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18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Wholesale and distribution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27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18</a:t>
                      </a:r>
                      <a:endParaRPr lang="en-US" sz="10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543</Words>
  <Application>Microsoft Macintosh PowerPoint</Application>
  <PresentationFormat>Widescreen</PresentationFormat>
  <Paragraphs>241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Georgia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R. McConnell Group PLLC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CEO Succession — Board Governance Index 2026</dc:title>
  <dc:subject>PptxGenJS Presentation</dc:subject>
  <dc:creator>R. McConnell Group PLLC</dc:creator>
  <cp:lastModifiedBy>Ryan McConnell</cp:lastModifiedBy>
  <cp:revision>1</cp:revision>
  <dcterms:created xsi:type="dcterms:W3CDTF">2026-09-03T20:06:52Z</dcterms:created>
  <dcterms:modified xsi:type="dcterms:W3CDTF">2026-09-03T20:14:59Z</dcterms:modified>
</cp:coreProperties>
</file>